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8" r:id="rId3"/>
    <p:sldId id="301" r:id="rId4"/>
    <p:sldId id="306" r:id="rId5"/>
    <p:sldId id="327" r:id="rId6"/>
    <p:sldId id="328" r:id="rId7"/>
    <p:sldId id="307" r:id="rId8"/>
    <p:sldId id="309" r:id="rId9"/>
    <p:sldId id="308" r:id="rId10"/>
    <p:sldId id="310" r:id="rId11"/>
    <p:sldId id="311" r:id="rId12"/>
    <p:sldId id="329" r:id="rId13"/>
    <p:sldId id="266" r:id="rId14"/>
    <p:sldId id="267" r:id="rId15"/>
    <p:sldId id="291" r:id="rId16"/>
    <p:sldId id="302" r:id="rId17"/>
    <p:sldId id="304" r:id="rId18"/>
    <p:sldId id="303" r:id="rId19"/>
    <p:sldId id="312" r:id="rId20"/>
    <p:sldId id="316" r:id="rId21"/>
    <p:sldId id="282" r:id="rId22"/>
    <p:sldId id="319" r:id="rId23"/>
    <p:sldId id="320" r:id="rId24"/>
    <p:sldId id="322" r:id="rId25"/>
    <p:sldId id="324" r:id="rId26"/>
    <p:sldId id="313" r:id="rId27"/>
    <p:sldId id="325" r:id="rId28"/>
    <p:sldId id="326" r:id="rId29"/>
    <p:sldId id="315" r:id="rId30"/>
    <p:sldId id="280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 autoAdjust="0"/>
    <p:restoredTop sz="94745" autoAdjust="0"/>
  </p:normalViewPr>
  <p:slideViewPr>
    <p:cSldViewPr>
      <p:cViewPr varScale="1">
        <p:scale>
          <a:sx n="68" d="100"/>
          <a:sy n="68" d="100"/>
        </p:scale>
        <p:origin x="151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0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6C1F-172D-4DEB-B59F-F20D151F8801}" type="datetimeFigureOut">
              <a:rPr lang="tr-TR" smtClean="0"/>
              <a:t>9.10.2023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2988-0768-4FED-BA35-86FC4C3E24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612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6C1F-172D-4DEB-B59F-F20D151F8801}" type="datetimeFigureOut">
              <a:rPr lang="tr-TR" smtClean="0"/>
              <a:t>9.10.2023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2988-0768-4FED-BA35-86FC4C3E24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275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6C1F-172D-4DEB-B59F-F20D151F8801}" type="datetimeFigureOut">
              <a:rPr lang="tr-TR" smtClean="0"/>
              <a:t>9.10.2023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2988-0768-4FED-BA35-86FC4C3E24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33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6C1F-172D-4DEB-B59F-F20D151F8801}" type="datetimeFigureOut">
              <a:rPr lang="tr-TR" smtClean="0"/>
              <a:t>9.10.2023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2988-0768-4FED-BA35-86FC4C3E24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078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6C1F-172D-4DEB-B59F-F20D151F8801}" type="datetimeFigureOut">
              <a:rPr lang="tr-TR" smtClean="0"/>
              <a:t>9.10.2023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2988-0768-4FED-BA35-86FC4C3E24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75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6C1F-172D-4DEB-B59F-F20D151F8801}" type="datetimeFigureOut">
              <a:rPr lang="tr-TR" smtClean="0"/>
              <a:t>9.10.2023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2988-0768-4FED-BA35-86FC4C3E24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47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6C1F-172D-4DEB-B59F-F20D151F8801}" type="datetimeFigureOut">
              <a:rPr lang="tr-TR" smtClean="0"/>
              <a:t>9.10.2023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2988-0768-4FED-BA35-86FC4C3E24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573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6C1F-172D-4DEB-B59F-F20D151F8801}" type="datetimeFigureOut">
              <a:rPr lang="tr-TR" smtClean="0"/>
              <a:t>9.10.2023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2988-0768-4FED-BA35-86FC4C3E24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765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6C1F-172D-4DEB-B59F-F20D151F8801}" type="datetimeFigureOut">
              <a:rPr lang="tr-TR" smtClean="0"/>
              <a:t>9.10.2023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2988-0768-4FED-BA35-86FC4C3E24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105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6C1F-172D-4DEB-B59F-F20D151F8801}" type="datetimeFigureOut">
              <a:rPr lang="tr-TR" smtClean="0"/>
              <a:t>9.10.2023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2988-0768-4FED-BA35-86FC4C3E24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354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6C1F-172D-4DEB-B59F-F20D151F8801}" type="datetimeFigureOut">
              <a:rPr lang="tr-TR" smtClean="0"/>
              <a:t>9.10.2023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2988-0768-4FED-BA35-86FC4C3E24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97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C1F-172D-4DEB-B59F-F20D151F8801}" type="datetimeFigureOut">
              <a:rPr lang="tr-TR" smtClean="0"/>
              <a:t>9.10.2023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F2988-0768-4FED-BA35-86FC4C3E24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117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46" y="0"/>
            <a:ext cx="5676900" cy="273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048"/>
            <a:ext cx="1466850" cy="14668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77" y="794048"/>
            <a:ext cx="1466850" cy="1466850"/>
          </a:xfrm>
          <a:prstGeom prst="rect">
            <a:avLst/>
          </a:prstGeom>
        </p:spPr>
      </p:pic>
      <p:sp>
        <p:nvSpPr>
          <p:cNvPr id="8" name="Başlık 1"/>
          <p:cNvSpPr>
            <a:spLocks noGrp="1"/>
          </p:cNvSpPr>
          <p:nvPr>
            <p:ph type="ctrTitle"/>
          </p:nvPr>
        </p:nvSpPr>
        <p:spPr>
          <a:xfrm>
            <a:off x="0" y="2766163"/>
            <a:ext cx="9144000" cy="2463038"/>
          </a:xfr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02060"/>
                </a:solidFill>
                <a:latin typeface="+mn-lt"/>
              </a:rPr>
              <a:t>KIRKLARELİ ÜNİVERSİTESİ </a:t>
            </a:r>
            <a:br>
              <a:rPr lang="tr-TR" b="1" dirty="0">
                <a:solidFill>
                  <a:srgbClr val="002060"/>
                </a:solidFill>
                <a:latin typeface="+mn-lt"/>
              </a:rPr>
            </a:br>
            <a:r>
              <a:rPr lang="tr-TR" b="1" dirty="0">
                <a:solidFill>
                  <a:srgbClr val="002060"/>
                </a:solidFill>
                <a:latin typeface="+mn-lt"/>
              </a:rPr>
              <a:t>SAĞLIK BİLİMLERİ FAKÜLTESİ </a:t>
            </a:r>
            <a:br>
              <a:rPr lang="tr-TR" b="1" dirty="0">
                <a:solidFill>
                  <a:srgbClr val="002060"/>
                </a:solidFill>
                <a:latin typeface="+mn-lt"/>
              </a:rPr>
            </a:br>
            <a:r>
              <a:rPr lang="tr-TR" sz="5400" b="1" dirty="0">
                <a:solidFill>
                  <a:srgbClr val="002060"/>
                </a:solidFill>
                <a:latin typeface="+mn-lt"/>
              </a:rPr>
              <a:t>SOSYAL HİZMET BÖLÜMÜ</a:t>
            </a:r>
            <a:endParaRPr lang="tr-TR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Alt Başlık 2"/>
          <p:cNvSpPr>
            <a:spLocks noGrp="1"/>
          </p:cNvSpPr>
          <p:nvPr>
            <p:ph type="subTitle" idx="1"/>
          </p:nvPr>
        </p:nvSpPr>
        <p:spPr>
          <a:xfrm>
            <a:off x="0" y="5229201"/>
            <a:ext cx="9144000" cy="1628799"/>
          </a:xfrm>
          <a:solidFill>
            <a:schemeClr val="bg2"/>
          </a:solidFill>
        </p:spPr>
        <p:txBody>
          <a:bodyPr>
            <a:normAutofit/>
          </a:bodyPr>
          <a:lstStyle/>
          <a:p>
            <a:endParaRPr lang="tr-TR" b="1" dirty="0">
              <a:solidFill>
                <a:srgbClr val="FF0000"/>
              </a:solidFill>
              <a:latin typeface="+mn-lt"/>
            </a:endParaRPr>
          </a:p>
          <a:p>
            <a:r>
              <a:rPr lang="tr-TR" b="1" dirty="0">
                <a:solidFill>
                  <a:srgbClr val="FF0000"/>
                </a:solidFill>
                <a:latin typeface="+mn-lt"/>
              </a:rPr>
              <a:t>Ekim, 2023</a:t>
            </a:r>
          </a:p>
        </p:txBody>
      </p:sp>
    </p:spTree>
    <p:extLst>
      <p:ext uri="{BB962C8B-B14F-4D97-AF65-F5344CB8AC3E}">
        <p14:creationId xmlns:p14="http://schemas.microsoft.com/office/powerpoint/2010/main" val="193093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BE79390-1C7B-984F-800F-1FFF6F77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İstihdam Alanları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AAEDBE-C47E-2243-A9A6-493EF0973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tr-TR" dirty="0"/>
              <a:t>Sosyal Hizmet Bölümünden mezun olan öğrencilerimiz aşağıda belirtilen kurum ve kuruluşlarda görev yapabilmektedir:</a:t>
            </a:r>
          </a:p>
          <a:p>
            <a:pPr marL="0" indent="0" fontAlgn="base">
              <a:buNone/>
            </a:pPr>
            <a:endParaRPr lang="tr-TR" dirty="0"/>
          </a:p>
          <a:p>
            <a:r>
              <a:rPr lang="tr-TR" dirty="0"/>
              <a:t>Aile ve Sosyal Hizmetler Bakanlığı (merkez ve taşra teşkilatı)</a:t>
            </a:r>
          </a:p>
          <a:p>
            <a:r>
              <a:rPr lang="tr-TR" dirty="0"/>
              <a:t>Sağlık Bakanlığı (merkez ve taşra teşkilatı)</a:t>
            </a:r>
          </a:p>
          <a:p>
            <a:r>
              <a:rPr lang="tr-TR" dirty="0"/>
              <a:t>Adalet Bakanlığı (merkez ve taşra teşkilatı)</a:t>
            </a:r>
          </a:p>
          <a:p>
            <a:r>
              <a:rPr lang="tr-TR" dirty="0"/>
              <a:t>Gençlik ve Spor Bakanlığı (merkez ve taşra teşkilatı)</a:t>
            </a:r>
          </a:p>
          <a:p>
            <a:r>
              <a:rPr lang="tr-TR" dirty="0"/>
              <a:t>Emniyet Genel Müdürlüğü (merkez ve taşra teşkilatı)</a:t>
            </a:r>
          </a:p>
          <a:p>
            <a:r>
              <a:rPr lang="tr-TR" dirty="0"/>
              <a:t>Aile Danışma Merkezi</a:t>
            </a:r>
          </a:p>
          <a:p>
            <a:r>
              <a:rPr lang="tr-TR" dirty="0"/>
              <a:t>Özel Bakım Merkezleri</a:t>
            </a:r>
          </a:p>
          <a:p>
            <a:r>
              <a:rPr lang="tr-TR" dirty="0"/>
              <a:t>Özel Eğitim Kuruluşları</a:t>
            </a:r>
          </a:p>
          <a:p>
            <a:r>
              <a:rPr lang="tr-TR" dirty="0"/>
              <a:t>Sosyal Yardımlaşma ve Dayanışma Vakıfları</a:t>
            </a:r>
          </a:p>
          <a:p>
            <a:r>
              <a:rPr lang="tr-TR" dirty="0"/>
              <a:t>Üniversiteler</a:t>
            </a:r>
          </a:p>
          <a:p>
            <a:r>
              <a:rPr lang="tr-TR" dirty="0"/>
              <a:t>Yerel Yönetimler</a:t>
            </a:r>
          </a:p>
          <a:p>
            <a:r>
              <a:rPr lang="tr-TR" dirty="0"/>
              <a:t>Sivil Toplum Kuruluşları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907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7F8EED8-4EB2-D144-AAEA-FF13C8B4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Amaç ve İlkeler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A2E934-CEA0-064D-9FA2-EE1E29B7A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Sosyal hizmet mesleğinin temel amaçları, </a:t>
            </a:r>
            <a:r>
              <a:rPr lang="tr-TR" b="1" u="sng" dirty="0">
                <a:solidFill>
                  <a:srgbClr val="FF0000"/>
                </a:solidFill>
              </a:rPr>
              <a:t>sosyal değişimi ve </a:t>
            </a:r>
            <a:r>
              <a:rPr lang="tr-TR" b="1" u="sng" dirty="0" smtClean="0">
                <a:solidFill>
                  <a:srgbClr val="FF0000"/>
                </a:solidFill>
              </a:rPr>
              <a:t>gelişimden kaynaklı ortaya çıkan sosyal sorunları</a:t>
            </a:r>
            <a:r>
              <a:rPr lang="tr-TR" u="sng" dirty="0" smtClean="0"/>
              <a:t>, </a:t>
            </a:r>
            <a:r>
              <a:rPr lang="tr-TR" u="sng" dirty="0"/>
              <a:t>sosyal bütünleşmeyi, insanların güçlendirilmelerini ve özgürleşmelerini</a:t>
            </a:r>
            <a:r>
              <a:rPr lang="tr-TR" dirty="0"/>
              <a:t> sağlamayı içermektedir. </a:t>
            </a:r>
          </a:p>
        </p:txBody>
      </p:sp>
    </p:spTree>
    <p:extLst>
      <p:ext uri="{BB962C8B-B14F-4D97-AF65-F5344CB8AC3E}">
        <p14:creationId xmlns:p14="http://schemas.microsoft.com/office/powerpoint/2010/main" val="3152906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Sosyal hizmetin </a:t>
            </a:r>
            <a:r>
              <a:rPr lang="tr-TR" u="sng" dirty="0"/>
              <a:t>en kapsayıcı </a:t>
            </a:r>
            <a:r>
              <a:rPr lang="tr-TR" u="sng" dirty="0" smtClean="0"/>
              <a:t>ilkeleri;</a:t>
            </a:r>
          </a:p>
          <a:p>
            <a:r>
              <a:rPr lang="tr-TR" dirty="0" smtClean="0"/>
              <a:t>insan </a:t>
            </a:r>
            <a:r>
              <a:rPr lang="tr-TR" dirty="0"/>
              <a:t>onuru ve haysiyetine saygı, </a:t>
            </a:r>
            <a:endParaRPr lang="tr-TR" dirty="0" smtClean="0"/>
          </a:p>
          <a:p>
            <a:r>
              <a:rPr lang="tr-TR" dirty="0" smtClean="0"/>
              <a:t>zarar </a:t>
            </a:r>
            <a:r>
              <a:rPr lang="tr-TR" dirty="0"/>
              <a:t>vermeme, </a:t>
            </a:r>
            <a:endParaRPr lang="tr-TR" dirty="0" smtClean="0"/>
          </a:p>
          <a:p>
            <a:r>
              <a:rPr lang="tr-TR" dirty="0" smtClean="0"/>
              <a:t>farklılıklara </a:t>
            </a:r>
            <a:r>
              <a:rPr lang="tr-TR" dirty="0"/>
              <a:t>saygı, </a:t>
            </a:r>
            <a:endParaRPr lang="tr-TR" dirty="0" smtClean="0"/>
          </a:p>
          <a:p>
            <a:r>
              <a:rPr lang="tr-TR" dirty="0" smtClean="0"/>
              <a:t>insan </a:t>
            </a:r>
            <a:r>
              <a:rPr lang="tr-TR" dirty="0"/>
              <a:t>haklarını </a:t>
            </a:r>
            <a:r>
              <a:rPr lang="tr-TR" dirty="0" smtClean="0"/>
              <a:t>koruma,</a:t>
            </a:r>
          </a:p>
          <a:p>
            <a:r>
              <a:rPr lang="tr-TR" dirty="0" smtClean="0"/>
              <a:t>sosyal </a:t>
            </a:r>
            <a:r>
              <a:rPr lang="tr-TR" dirty="0"/>
              <a:t>adalettir.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9969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  <a:latin typeface="+mn-lt"/>
              </a:rPr>
              <a:t>Misyon</a:t>
            </a:r>
            <a:endParaRPr lang="tr-TR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228600" algn="l"/>
                <a:tab pos="457200" algn="l"/>
              </a:tabLst>
            </a:pPr>
            <a:r>
              <a:rPr lang="tr-TR" dirty="0">
                <a:ea typeface="Times New Roman"/>
                <a:cs typeface="Times New Roman"/>
              </a:rPr>
              <a:t>Modern toplumların hızlı değişim ve dönüşümünden kaynaklı ortaya çıkan </a:t>
            </a:r>
            <a:r>
              <a:rPr lang="tr-TR" u="sng" dirty="0">
                <a:ea typeface="Times New Roman"/>
                <a:cs typeface="Times New Roman"/>
              </a:rPr>
              <a:t>sosyal sorunlara yönelik çözüm oluşturmak</a:t>
            </a:r>
            <a:r>
              <a:rPr lang="tr-TR" dirty="0">
                <a:ea typeface="Times New Roman"/>
                <a:cs typeface="Times New Roman"/>
              </a:rPr>
              <a:t>,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228600" algn="l"/>
                <a:tab pos="457200" algn="l"/>
              </a:tabLst>
            </a:pPr>
            <a:r>
              <a:rPr lang="tr-TR" dirty="0">
                <a:ea typeface="Times New Roman"/>
                <a:cs typeface="Times New Roman"/>
              </a:rPr>
              <a:t>Bireysel ve toplumsal değerlerin;</a:t>
            </a:r>
          </a:p>
          <a:p>
            <a:pPr>
              <a:lnSpc>
                <a:spcPct val="115000"/>
              </a:lnSpc>
              <a:tabLst>
                <a:tab pos="228600" algn="l"/>
                <a:tab pos="457200" algn="l"/>
              </a:tabLst>
            </a:pPr>
            <a:r>
              <a:rPr lang="tr-TR" dirty="0">
                <a:ea typeface="Times New Roman"/>
                <a:cs typeface="Times New Roman"/>
              </a:rPr>
              <a:t>korunması, </a:t>
            </a:r>
          </a:p>
          <a:p>
            <a:pPr>
              <a:lnSpc>
                <a:spcPct val="115000"/>
              </a:lnSpc>
              <a:tabLst>
                <a:tab pos="228600" algn="l"/>
                <a:tab pos="457200" algn="l"/>
              </a:tabLst>
            </a:pPr>
            <a:r>
              <a:rPr lang="tr-TR" dirty="0">
                <a:ea typeface="Times New Roman"/>
                <a:cs typeface="Times New Roman"/>
              </a:rPr>
              <a:t>güçlendirilmesi, </a:t>
            </a:r>
          </a:p>
          <a:p>
            <a:pPr>
              <a:lnSpc>
                <a:spcPct val="115000"/>
              </a:lnSpc>
              <a:tabLst>
                <a:tab pos="228600" algn="l"/>
                <a:tab pos="457200" algn="l"/>
              </a:tabLst>
            </a:pPr>
            <a:r>
              <a:rPr lang="tr-TR" dirty="0">
                <a:ea typeface="Times New Roman"/>
                <a:cs typeface="Times New Roman"/>
              </a:rPr>
              <a:t>geliştirilmesi çerçevesinde </a:t>
            </a:r>
          </a:p>
          <a:p>
            <a:pPr marL="0" indent="0" algn="just">
              <a:lnSpc>
                <a:spcPct val="115000"/>
              </a:lnSpc>
              <a:buNone/>
              <a:tabLst>
                <a:tab pos="228600" algn="l"/>
                <a:tab pos="457200" algn="l"/>
              </a:tabLst>
            </a:pPr>
            <a:r>
              <a:rPr lang="tr-TR" dirty="0">
                <a:ea typeface="Times New Roman"/>
                <a:cs typeface="Times New Roman"/>
              </a:rPr>
              <a:t>adil bir toplumun oluşturulması amacıyla sosyal adalet temelinde görev yapacak </a:t>
            </a:r>
            <a:r>
              <a:rPr lang="tr-TR" u="sng" dirty="0">
                <a:solidFill>
                  <a:srgbClr val="FF0000"/>
                </a:solidFill>
                <a:ea typeface="Times New Roman"/>
                <a:cs typeface="Times New Roman"/>
              </a:rPr>
              <a:t>meslek elemanları yetiştirmek </a:t>
            </a:r>
            <a:r>
              <a:rPr lang="tr-TR" u="sng" dirty="0">
                <a:ea typeface="Times New Roman"/>
                <a:cs typeface="Times New Roman"/>
              </a:rPr>
              <a:t>ve </a:t>
            </a:r>
            <a:r>
              <a:rPr lang="tr-TR" u="sng" dirty="0">
                <a:solidFill>
                  <a:srgbClr val="FF0000"/>
                </a:solidFill>
                <a:ea typeface="Times New Roman"/>
                <a:cs typeface="Times New Roman"/>
              </a:rPr>
              <a:t>sosyal hizmetin bilimsel bilgisini </a:t>
            </a:r>
            <a:r>
              <a:rPr lang="tr-TR" u="sng" dirty="0">
                <a:ea typeface="Times New Roman"/>
                <a:cs typeface="Times New Roman"/>
              </a:rPr>
              <a:t>üretmektir</a:t>
            </a:r>
            <a:r>
              <a:rPr lang="tr-TR" dirty="0">
                <a:ea typeface="Times New Roman"/>
                <a:cs typeface="Times New Roman"/>
              </a:rPr>
              <a:t>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720" y="0"/>
            <a:ext cx="252028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01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8135"/>
            <a:ext cx="9144000" cy="16002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r-TR" b="1" dirty="0">
                <a:solidFill>
                  <a:schemeClr val="accent2"/>
                </a:solidFill>
                <a:latin typeface="+mn-lt"/>
              </a:rPr>
              <a:t>Vizyonumuz</a:t>
            </a:r>
            <a:endParaRPr lang="tr-TR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lvl="0" indent="-457200">
              <a:lnSpc>
                <a:spcPct val="115000"/>
              </a:lnSpc>
              <a:buFont typeface="+mj-lt"/>
              <a:buAutoNum type="arabicPeriod"/>
              <a:tabLst>
                <a:tab pos="228600" algn="l"/>
              </a:tabLst>
            </a:pPr>
            <a:endParaRPr lang="tr-TR" sz="2400" dirty="0">
              <a:latin typeface="+mn-lt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Arial"/>
              <a:buChar char="•"/>
              <a:tabLst>
                <a:tab pos="228600" algn="l"/>
              </a:tabLst>
            </a:pPr>
            <a:r>
              <a:rPr lang="tr-TR" sz="2800" dirty="0">
                <a:ea typeface="Times New Roman"/>
                <a:cs typeface="Times New Roman"/>
              </a:rPr>
              <a:t>Türkiye’de </a:t>
            </a:r>
            <a:r>
              <a:rPr lang="tr-TR" sz="2800" u="sng" dirty="0">
                <a:ea typeface="Times New Roman"/>
                <a:cs typeface="Times New Roman"/>
              </a:rPr>
              <a:t>sosyal hizmet bilim ve mesleğinin gelişimine katkı sağlayacak</a:t>
            </a:r>
            <a:r>
              <a:rPr lang="tr-TR" sz="2800" dirty="0">
                <a:ea typeface="Times New Roman"/>
                <a:cs typeface="Times New Roman"/>
              </a:rPr>
              <a:t>, </a:t>
            </a:r>
            <a:r>
              <a:rPr lang="tr-TR" sz="2800" u="sng" dirty="0">
                <a:solidFill>
                  <a:srgbClr val="FF0000"/>
                </a:solidFill>
                <a:ea typeface="Times New Roman"/>
                <a:cs typeface="Times New Roman"/>
              </a:rPr>
              <a:t>yerel sosyal hizmetin önemini</a:t>
            </a:r>
            <a:r>
              <a:rPr lang="tr-TR" sz="2800" dirty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tr-TR" sz="2800" dirty="0">
                <a:ea typeface="Times New Roman"/>
                <a:cs typeface="Times New Roman"/>
              </a:rPr>
              <a:t>benimsemiş </a:t>
            </a:r>
            <a:r>
              <a:rPr lang="tr-TR" sz="2800" dirty="0">
                <a:solidFill>
                  <a:srgbClr val="FF0000"/>
                </a:solidFill>
                <a:ea typeface="Times New Roman"/>
                <a:cs typeface="Times New Roman"/>
              </a:rPr>
              <a:t>meslek uzmanları yetiştirmek</a:t>
            </a:r>
            <a:r>
              <a:rPr lang="tr-TR" sz="2800" dirty="0">
                <a:ea typeface="Times New Roman"/>
                <a:cs typeface="Times New Roman"/>
              </a:rPr>
              <a:t>,</a:t>
            </a:r>
          </a:p>
          <a:p>
            <a:pPr lvl="0" algn="just">
              <a:lnSpc>
                <a:spcPct val="115000"/>
              </a:lnSpc>
              <a:buFont typeface="Arial"/>
              <a:buChar char="•"/>
              <a:tabLst>
                <a:tab pos="228600" algn="l"/>
              </a:tabLst>
            </a:pPr>
            <a:r>
              <a:rPr lang="tr-TR" sz="2800" dirty="0">
                <a:ea typeface="Times New Roman"/>
                <a:cs typeface="Times New Roman"/>
              </a:rPr>
              <a:t>Sosyal hizmet eğitimini </a:t>
            </a:r>
            <a:r>
              <a:rPr lang="tr-TR" sz="2800" u="sng" dirty="0">
                <a:solidFill>
                  <a:srgbClr val="FF0000"/>
                </a:solidFill>
                <a:ea typeface="Times New Roman"/>
                <a:cs typeface="Times New Roman"/>
              </a:rPr>
              <a:t>insan hakları temelinde</a:t>
            </a:r>
            <a:r>
              <a:rPr lang="tr-TR" sz="2800" dirty="0">
                <a:ea typeface="Times New Roman"/>
                <a:cs typeface="Times New Roman"/>
              </a:rPr>
              <a:t> evrensel değerler bağlamında </a:t>
            </a:r>
            <a:r>
              <a:rPr lang="tr-TR" sz="2800" dirty="0">
                <a:solidFill>
                  <a:srgbClr val="FF0000"/>
                </a:solidFill>
                <a:ea typeface="Times New Roman"/>
                <a:cs typeface="Times New Roman"/>
              </a:rPr>
              <a:t>öğretilmesini</a:t>
            </a:r>
            <a:r>
              <a:rPr lang="tr-TR" sz="2800" dirty="0">
                <a:ea typeface="Times New Roman"/>
                <a:cs typeface="Times New Roman"/>
              </a:rPr>
              <a:t> sağlamak, </a:t>
            </a:r>
          </a:p>
          <a:p>
            <a:pPr lvl="0" algn="just">
              <a:lnSpc>
                <a:spcPct val="115000"/>
              </a:lnSpc>
              <a:buFont typeface="Arial"/>
              <a:buChar char="•"/>
              <a:tabLst>
                <a:tab pos="228600" algn="l"/>
              </a:tabLst>
            </a:pPr>
            <a:r>
              <a:rPr lang="tr-TR" sz="2800" u="sng" dirty="0">
                <a:ea typeface="Times New Roman"/>
                <a:cs typeface="Times New Roman"/>
              </a:rPr>
              <a:t>Kurumlar arası diyalog kapsamında </a:t>
            </a:r>
            <a:r>
              <a:rPr lang="tr-TR" sz="2800" u="sng" dirty="0">
                <a:solidFill>
                  <a:srgbClr val="FF0000"/>
                </a:solidFill>
                <a:ea typeface="Times New Roman"/>
                <a:cs typeface="Times New Roman"/>
              </a:rPr>
              <a:t>yerel, ulusal ve uluslararası nitelikteki sosyal sorunların çözümlenmesine</a:t>
            </a:r>
            <a:r>
              <a:rPr lang="tr-TR" sz="2800" dirty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tr-TR" sz="2800" dirty="0">
                <a:ea typeface="Times New Roman"/>
                <a:cs typeface="Times New Roman"/>
              </a:rPr>
              <a:t>bilimsel düzeyde katkı sağlamak, </a:t>
            </a:r>
            <a:r>
              <a:rPr lang="tr-TR" sz="2800" u="sng" dirty="0">
                <a:solidFill>
                  <a:srgbClr val="FF0000"/>
                </a:solidFill>
                <a:ea typeface="Times New Roman"/>
                <a:cs typeface="Times New Roman"/>
              </a:rPr>
              <a:t>uygulama örnek modelleri geliştirerek</a:t>
            </a:r>
            <a:r>
              <a:rPr lang="tr-TR" sz="2800" dirty="0">
                <a:solidFill>
                  <a:srgbClr val="FF0000"/>
                </a:solidFill>
                <a:ea typeface="Times New Roman"/>
                <a:cs typeface="Times New Roman"/>
              </a:rPr>
              <a:t> farklı bir perspektif </a:t>
            </a:r>
            <a:r>
              <a:rPr lang="tr-TR" sz="2800" dirty="0">
                <a:ea typeface="Times New Roman"/>
                <a:cs typeface="Times New Roman"/>
              </a:rPr>
              <a:t>oluşturmaktır. </a:t>
            </a:r>
          </a:p>
          <a:p>
            <a:endParaRPr lang="tr-TR" sz="2400" dirty="0">
              <a:latin typeface="+mn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075" y="-19050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95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AKADEMİK KADROMUZ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dirty="0"/>
              <a:t>Dr. </a:t>
            </a:r>
            <a:r>
              <a:rPr lang="tr-TR" sz="3600" dirty="0" err="1"/>
              <a:t>Öğr</a:t>
            </a:r>
            <a:r>
              <a:rPr lang="tr-TR" sz="3600" dirty="0"/>
              <a:t>. Üyesi Yasin AKYILDIZ (Bölüm Başkanı)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D3709AD-FC45-3C4E-A63D-4016908EE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4" t="24603" r="498" b="-255"/>
          <a:stretch/>
        </p:blipFill>
        <p:spPr>
          <a:xfrm>
            <a:off x="1871700" y="2339752"/>
            <a:ext cx="5400600" cy="43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96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A05ED23-51B8-C641-AFB1-F7C77CF4A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6870"/>
          </a:xfrm>
        </p:spPr>
        <p:txBody>
          <a:bodyPr>
            <a:noAutofit/>
          </a:bodyPr>
          <a:lstStyle/>
          <a:p>
            <a:r>
              <a:rPr lang="tr-TR" sz="3600" dirty="0"/>
              <a:t>Dr. </a:t>
            </a:r>
            <a:r>
              <a:rPr lang="tr-TR" sz="3600" dirty="0" err="1"/>
              <a:t>Öğr</a:t>
            </a:r>
            <a:r>
              <a:rPr lang="tr-TR" sz="3600" dirty="0"/>
              <a:t>. Üyesi Hasan YENİÇIRAK (Bölüm Başkan Yardımcısı)</a:t>
            </a:r>
            <a:br>
              <a:rPr lang="tr-TR" sz="3600" dirty="0"/>
            </a:br>
            <a:endParaRPr lang="tr-TR" sz="3600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5F6B11A-B857-C746-BD30-2ECEAE10E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810953"/>
            <a:ext cx="5753613" cy="431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00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EBB3E74-B272-2744-B98D-7BB644978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Arş. Gör. Burcu GENÇ ARSLAN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FA2B5BF7-523A-CE42-8BDB-740901891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7" t="839" r="5926"/>
          <a:stretch/>
        </p:blipFill>
        <p:spPr>
          <a:xfrm rot="5400000">
            <a:off x="2294950" y="1478215"/>
            <a:ext cx="4554099" cy="48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70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D1D38C4-30B2-B748-B3B2-5FE6A0625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/>
              <a:t/>
            </a:r>
            <a:br>
              <a:rPr lang="tr-TR" sz="3600" dirty="0"/>
            </a:br>
            <a:r>
              <a:rPr lang="tr-TR" sz="3600" dirty="0"/>
              <a:t/>
            </a:r>
            <a:br>
              <a:rPr lang="tr-TR" sz="3600" dirty="0"/>
            </a:br>
            <a:r>
              <a:rPr lang="tr-TR" sz="3600" dirty="0"/>
              <a:t>Arş. Gör. Sibel VURKUN ÇAVDAR</a:t>
            </a:r>
            <a:br>
              <a:rPr lang="tr-TR" sz="3600" dirty="0"/>
            </a:br>
            <a:endParaRPr lang="tr-TR" sz="3600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E6EF8FF-87E4-3E4E-A0BB-DD4ED5452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3"/>
          <a:stretch/>
        </p:blipFill>
        <p:spPr>
          <a:xfrm rot="5400000">
            <a:off x="2195735" y="1469419"/>
            <a:ext cx="4752529" cy="50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01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8CF6A3-AA6B-C8B9-765F-F534C1B46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Öğrenci Danışmanlığı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D9FF22-D7AD-FAD7-D835-55553D2E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dirty="0"/>
              <a:t>Her öğrenciye KLÜ Lisans Eğitim ve Öğretim Yönetmeliğine uygun bir akademik program izlemesini yapmak üzere bir akademik danışman atanır.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Danışman, öğrencinin alması gereken zorunlu/seçmeli dersler ve program kaydı konusunda öğrencilere danışmanlık sağlar.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Öğrencinin alacağı dersler danışmanı tarafından  onaylanmadığı sürece program kaydı kesinleşmez.</a:t>
            </a:r>
          </a:p>
          <a:p>
            <a:pPr algn="just"/>
            <a:endParaRPr lang="tr-TR" dirty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5520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02060"/>
                </a:solidFill>
                <a:latin typeface="+mn-lt"/>
              </a:rPr>
              <a:t>Sosyal Hizmet Bölümü </a:t>
            </a:r>
            <a:r>
              <a:rPr lang="tr-TR" sz="3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tr-TR" sz="3600" b="1" dirty="0">
                <a:solidFill>
                  <a:srgbClr val="002060"/>
                </a:solidFill>
                <a:latin typeface="+mn-lt"/>
              </a:rPr>
            </a:br>
            <a:r>
              <a:rPr lang="tr-TR" sz="3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tr-TR" sz="3600" b="1" dirty="0">
                <a:solidFill>
                  <a:srgbClr val="002060"/>
                </a:solidFill>
                <a:latin typeface="+mn-lt"/>
              </a:rPr>
            </a:br>
            <a:r>
              <a:rPr lang="tr-TR" sz="2800" dirty="0">
                <a:cs typeface="Times New Roman"/>
              </a:rPr>
              <a:t>Kırklareli Üniversitesi Sosyal Hizmet Bölümü, Sağlık Bilimleri Fakültesi’ne bağlı olarak açılmış ve öğretim elemanı kadrosunu tamamlayarak </a:t>
            </a:r>
            <a:r>
              <a:rPr lang="tr-TR" sz="2800" u="sng" dirty="0">
                <a:ea typeface="Times New Roman"/>
                <a:cs typeface="Times New Roman"/>
              </a:rPr>
              <a:t>2023-2024 güz dönemi</a:t>
            </a:r>
            <a:r>
              <a:rPr lang="tr-TR" sz="2800" dirty="0">
                <a:ea typeface="Times New Roman"/>
                <a:cs typeface="Times New Roman"/>
              </a:rPr>
              <a:t> itibariyle öğrenci alımına başlamıştır. Sizler de bizim </a:t>
            </a:r>
            <a:r>
              <a:rPr lang="tr-TR" sz="2800" u="sng" dirty="0">
                <a:ea typeface="Times New Roman"/>
                <a:cs typeface="Times New Roman"/>
              </a:rPr>
              <a:t>ilk öğrencilerimiz </a:t>
            </a:r>
            <a:r>
              <a:rPr lang="tr-TR" sz="2800" dirty="0">
                <a:ea typeface="Times New Roman"/>
                <a:cs typeface="Times New Roman"/>
              </a:rPr>
              <a:t>olarak burada bulunuyorsunuz.  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endParaRPr lang="tr-TR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8701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A80E79-0441-E8B4-388B-612F8443E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Öğrenci Danışmanlığı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32F200-C122-D941-E2B0-BD182D9CC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Program kaydı ve programla ilgili sorularınız için danışmanlarınıza e-posta ile ulaşabilirsiniz. Tüm akademik ve idari personelin e-posta adresleri bölüm ve fakülte web sayfasında yer almaktadır. </a:t>
            </a:r>
          </a:p>
        </p:txBody>
      </p:sp>
    </p:spTree>
    <p:extLst>
      <p:ext uri="{BB962C8B-B14F-4D97-AF65-F5344CB8AC3E}">
        <p14:creationId xmlns:p14="http://schemas.microsoft.com/office/powerpoint/2010/main" val="82424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2106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331640" y="3416424"/>
            <a:ext cx="669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Sosyal Hizmet Eğitim Planı</a:t>
            </a:r>
          </a:p>
        </p:txBody>
      </p:sp>
    </p:spTree>
    <p:extLst>
      <p:ext uri="{BB962C8B-B14F-4D97-AF65-F5344CB8AC3E}">
        <p14:creationId xmlns:p14="http://schemas.microsoft.com/office/powerpoint/2010/main" val="43615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6750799B-759A-9864-A661-A312EE5512C0}"/>
              </a:ext>
            </a:extLst>
          </p:cNvPr>
          <p:cNvSpPr txBox="1"/>
          <p:nvPr/>
        </p:nvSpPr>
        <p:spPr>
          <a:xfrm>
            <a:off x="2915816" y="751804"/>
            <a:ext cx="386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1. Sınıf Güz ve Bahar Dönemi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F5679C6-8B2F-148B-0FB2-5A6203C1D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68760"/>
            <a:ext cx="7772400" cy="2106385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8B8F0D3C-3919-8916-3D52-2C47DF6C7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3485726"/>
            <a:ext cx="7772400" cy="192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84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38B2C0A5-96FE-EAA3-CF0D-1C7F29E3C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7683"/>
            <a:ext cx="7772400" cy="2325986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BF07D31F-5B50-A710-7142-18B1FDE7A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73669"/>
            <a:ext cx="7848872" cy="2763700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68F494EA-9597-86E2-9268-C5F861BAA9A7}"/>
              </a:ext>
            </a:extLst>
          </p:cNvPr>
          <p:cNvSpPr txBox="1"/>
          <p:nvPr/>
        </p:nvSpPr>
        <p:spPr>
          <a:xfrm>
            <a:off x="2915816" y="686018"/>
            <a:ext cx="386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2. Sınıf Güz ve Bahar Dönemi</a:t>
            </a:r>
          </a:p>
        </p:txBody>
      </p:sp>
    </p:spTree>
    <p:extLst>
      <p:ext uri="{BB962C8B-B14F-4D97-AF65-F5344CB8AC3E}">
        <p14:creationId xmlns:p14="http://schemas.microsoft.com/office/powerpoint/2010/main" val="3888247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1A143EA1-C3FA-B6E6-BE9B-0ADC3949B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"/>
          <a:stretch/>
        </p:blipFill>
        <p:spPr>
          <a:xfrm>
            <a:off x="685800" y="1124744"/>
            <a:ext cx="7772400" cy="4101899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7EC205B8-DBBE-F5E4-416A-93A5C27293AB}"/>
              </a:ext>
            </a:extLst>
          </p:cNvPr>
          <p:cNvSpPr txBox="1"/>
          <p:nvPr/>
        </p:nvSpPr>
        <p:spPr>
          <a:xfrm>
            <a:off x="2843808" y="663079"/>
            <a:ext cx="386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3. Sınıf Güz ve Bahar Dönemi</a:t>
            </a:r>
          </a:p>
        </p:txBody>
      </p:sp>
    </p:spTree>
    <p:extLst>
      <p:ext uri="{BB962C8B-B14F-4D97-AF65-F5344CB8AC3E}">
        <p14:creationId xmlns:p14="http://schemas.microsoft.com/office/powerpoint/2010/main" val="2908157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4AD95503-651B-ACE5-8058-5BF812117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412776"/>
            <a:ext cx="7772400" cy="342375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87F982A3-4C04-220D-8BAC-23D6F4518561}"/>
              </a:ext>
            </a:extLst>
          </p:cNvPr>
          <p:cNvSpPr txBox="1"/>
          <p:nvPr/>
        </p:nvSpPr>
        <p:spPr>
          <a:xfrm>
            <a:off x="2915816" y="751804"/>
            <a:ext cx="386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4. Sınıf Güz ve Bahar Dönemi</a:t>
            </a:r>
          </a:p>
        </p:txBody>
      </p:sp>
    </p:spTree>
    <p:extLst>
      <p:ext uri="{BB962C8B-B14F-4D97-AF65-F5344CB8AC3E}">
        <p14:creationId xmlns:p14="http://schemas.microsoft.com/office/powerpoint/2010/main" val="1101200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1FCD6A-76CE-E4A4-6BE8-BAB28D1C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Sosyal Hizmet Uygulaması I Dersi Kapsamında Yapılacaklar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DBFC14-BB5A-8708-8F27-6F6D6A39B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tr-TR" dirty="0"/>
              <a:t>Bu ders kapsamında öğrenciler çeşitli sosyal hizmet kuruluşlarında bir eğitsel danışman ve kurumdaki/kuruluştaki sosyal çalışmacı veya kurumsal danışmanlık için görevlendirilen meslek elemanı tarafından çalışmalarını yürütür.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Öğrenci kurumdaki mikro, </a:t>
            </a:r>
            <a:r>
              <a:rPr lang="tr-TR" dirty="0" err="1"/>
              <a:t>mezzo</a:t>
            </a:r>
            <a:r>
              <a:rPr lang="tr-TR" dirty="0"/>
              <a:t> ve makro düzeyde birey, aile, grup, topluluk ve toplumu odak alan çalışmaları bir öğretim elemanının </a:t>
            </a:r>
            <a:r>
              <a:rPr lang="tr-TR" dirty="0" err="1"/>
              <a:t>süpervizyonu</a:t>
            </a:r>
            <a:r>
              <a:rPr lang="tr-TR" dirty="0"/>
              <a:t> altında gözlemci/katılımcı olarak yürütür.</a:t>
            </a:r>
          </a:p>
        </p:txBody>
      </p:sp>
    </p:spTree>
    <p:extLst>
      <p:ext uri="{BB962C8B-B14F-4D97-AF65-F5344CB8AC3E}">
        <p14:creationId xmlns:p14="http://schemas.microsoft.com/office/powerpoint/2010/main" val="4280763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023021-3399-BC12-32B4-38843982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Sosyal Hizmet Uygulaması II Dersi Kapsamında Yapılacaklar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091F58-77E5-521B-BFED-0995576C2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/>
              <a:t>Öğrenci Sosyal Hizmet Uygulaması I dersi kapsamında planladığı mikro, </a:t>
            </a:r>
            <a:r>
              <a:rPr lang="tr-TR" dirty="0" err="1"/>
              <a:t>mezzo</a:t>
            </a:r>
            <a:r>
              <a:rPr lang="tr-TR" dirty="0"/>
              <a:t> ve makro düzeydeki çalışmaları planlı müdahale süreci aşamalarını takip ederek uygulamaya geçirir.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Dersin sonunda öğrencinin sosyal çalışmacı olarak gerekli profesyonel sorumlulukları yerine getirebilecek düzeyde olması beklenir.</a:t>
            </a:r>
          </a:p>
          <a:p>
            <a:pPr algn="just"/>
            <a:endParaRPr lang="tr-TR" dirty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5424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22607A-11B0-697D-1910-C45827816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155ED2-6834-010B-7E4D-06B58C92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tr-TR" dirty="0"/>
          </a:p>
          <a:p>
            <a:pPr algn="just"/>
            <a:r>
              <a:rPr lang="tr-TR" dirty="0"/>
              <a:t>Sosyal Hizmet Uygulaması I ve II dersleri kapsamında yürütülen çalışmalar </a:t>
            </a:r>
            <a:r>
              <a:rPr lang="tr-TR" b="1" dirty="0"/>
              <a:t>eğitsel danışman, kurum danışmanı ve öğrenci </a:t>
            </a:r>
            <a:r>
              <a:rPr lang="tr-TR" dirty="0"/>
              <a:t>iş birliği içerisinde yürütülür.</a:t>
            </a:r>
          </a:p>
        </p:txBody>
      </p:sp>
    </p:spTree>
    <p:extLst>
      <p:ext uri="{BB962C8B-B14F-4D97-AF65-F5344CB8AC3E}">
        <p14:creationId xmlns:p14="http://schemas.microsoft.com/office/powerpoint/2010/main" val="2034228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4F3C94-EC48-08EA-437F-3CE40433C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Üniversitedeki sosyo-kültürel faaliyetler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F8D1DD-3D57-C84E-B1AB-322877F91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Konferans ve seminerler,</a:t>
            </a:r>
          </a:p>
          <a:p>
            <a:pPr algn="just"/>
            <a:r>
              <a:rPr lang="tr-TR" dirty="0"/>
              <a:t>Öğrenci kulüpleri,</a:t>
            </a:r>
          </a:p>
          <a:p>
            <a:pPr algn="just"/>
            <a:r>
              <a:rPr lang="tr-TR" dirty="0"/>
              <a:t>Spor hizmetleri (kapalı spor salonu, </a:t>
            </a:r>
            <a:r>
              <a:rPr lang="tr-TR" dirty="0" err="1"/>
              <a:t>fitnes</a:t>
            </a:r>
            <a:r>
              <a:rPr lang="tr-TR" dirty="0"/>
              <a:t>, tenis kortu vb.),</a:t>
            </a:r>
          </a:p>
          <a:p>
            <a:pPr algn="just"/>
            <a:r>
              <a:rPr lang="tr-TR" dirty="0"/>
              <a:t>Psikolojik danışma ve rehberlik hizmetleri ve</a:t>
            </a:r>
          </a:p>
          <a:p>
            <a:pPr algn="just"/>
            <a:r>
              <a:rPr lang="tr-TR" dirty="0"/>
              <a:t>Engelli hizmetleri biriminde çeşitli hizmetler sunulmaktadır.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11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CA71E83-BE29-5549-B323-07598F02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216024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FF5589-1409-684F-8758-E6082B373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ea typeface="Times New Roman"/>
                <a:cs typeface="Times New Roman"/>
              </a:rPr>
              <a:t>Programa öğrenci kabulünde Lisans Yerleştirme Sonuçları </a:t>
            </a:r>
            <a:r>
              <a:rPr lang="tr-TR" b="1" dirty="0">
                <a:ea typeface="Times New Roman"/>
                <a:cs typeface="Times New Roman"/>
              </a:rPr>
              <a:t>Eşit Ağırlık (EA) </a:t>
            </a:r>
            <a:r>
              <a:rPr lang="tr-TR" dirty="0">
                <a:ea typeface="Times New Roman"/>
                <a:cs typeface="Times New Roman"/>
              </a:rPr>
              <a:t>puanı esas alınmaktadır.</a:t>
            </a:r>
            <a:br>
              <a:rPr lang="tr-TR" dirty="0">
                <a:ea typeface="Times New Roman"/>
                <a:cs typeface="Times New Roman"/>
              </a:rPr>
            </a:br>
            <a:r>
              <a:rPr lang="tr-TR" dirty="0">
                <a:ea typeface="Times New Roman"/>
                <a:cs typeface="Times New Roman"/>
              </a:rPr>
              <a:t/>
            </a:r>
            <a:br>
              <a:rPr lang="tr-TR" dirty="0">
                <a:ea typeface="Times New Roman"/>
                <a:cs typeface="Times New Roman"/>
              </a:rPr>
            </a:br>
            <a:r>
              <a:rPr lang="tr-TR" dirty="0">
                <a:ea typeface="Times New Roman"/>
                <a:cs typeface="Times New Roman"/>
              </a:rPr>
              <a:t>Programa yerleşecek öğrencilerin mezun olmaları için </a:t>
            </a:r>
            <a:r>
              <a:rPr lang="tr-TR" b="1" dirty="0">
                <a:ea typeface="Times New Roman"/>
                <a:cs typeface="Times New Roman"/>
              </a:rPr>
              <a:t>240 AKTS </a:t>
            </a:r>
            <a:r>
              <a:rPr lang="tr-TR" dirty="0">
                <a:ea typeface="Times New Roman"/>
                <a:cs typeface="Times New Roman"/>
              </a:rPr>
              <a:t>miktarı dersten başarılı olmaları ve </a:t>
            </a:r>
            <a:r>
              <a:rPr lang="tr-TR" b="1" dirty="0">
                <a:ea typeface="Times New Roman"/>
                <a:cs typeface="Times New Roman"/>
              </a:rPr>
              <a:t>2.00 </a:t>
            </a:r>
            <a:r>
              <a:rPr lang="tr-TR" b="1" dirty="0" err="1">
                <a:ea typeface="Times New Roman"/>
                <a:cs typeface="Times New Roman"/>
              </a:rPr>
              <a:t>AGNO</a:t>
            </a:r>
            <a:r>
              <a:rPr lang="tr-TR" dirty="0" err="1">
                <a:ea typeface="Times New Roman"/>
                <a:cs typeface="Times New Roman"/>
              </a:rPr>
              <a:t>’ya</a:t>
            </a:r>
            <a:r>
              <a:rPr lang="tr-TR" dirty="0">
                <a:ea typeface="Times New Roman"/>
                <a:cs typeface="Times New Roman"/>
              </a:rPr>
              <a:t> sahip olmaları beklenmektedir.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5163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187624" y="836712"/>
            <a:ext cx="6732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6000" b="1" dirty="0">
                <a:solidFill>
                  <a:srgbClr val="002060"/>
                </a:solidFill>
              </a:rPr>
              <a:t>DİNLEDİĞİNİZ İÇİN TEŞEKKÜRLER…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506" y="3356992"/>
            <a:ext cx="38004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8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A4666DC-F11F-E24F-8CFD-2731C76FE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Sosyal Hizmet Nedir? 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7D764C-1369-8A42-AAB0-B78D5A57A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 smtClean="0"/>
              <a:t>Sosyal </a:t>
            </a:r>
            <a:r>
              <a:rPr lang="tr-TR" dirty="0"/>
              <a:t>hizmet; </a:t>
            </a:r>
            <a:endParaRPr lang="tr-TR" u="sng" dirty="0" smtClean="0"/>
          </a:p>
          <a:p>
            <a:pPr algn="just"/>
            <a:r>
              <a:rPr lang="tr-TR" dirty="0" smtClean="0"/>
              <a:t>sosyal </a:t>
            </a:r>
            <a:r>
              <a:rPr lang="tr-TR" dirty="0"/>
              <a:t>bütünleşmeyi, </a:t>
            </a:r>
            <a:endParaRPr lang="tr-TR" dirty="0" smtClean="0"/>
          </a:p>
          <a:p>
            <a:pPr algn="just"/>
            <a:r>
              <a:rPr lang="tr-TR" dirty="0" smtClean="0"/>
              <a:t>insanların </a:t>
            </a:r>
            <a:r>
              <a:rPr lang="tr-TR" dirty="0"/>
              <a:t>güçlendirilmesini </a:t>
            </a:r>
            <a:endParaRPr lang="tr-TR" dirty="0" smtClean="0"/>
          </a:p>
          <a:p>
            <a:pPr algn="just"/>
            <a:r>
              <a:rPr lang="tr-TR" dirty="0" smtClean="0"/>
              <a:t>özgürleşmelerini </a:t>
            </a:r>
          </a:p>
          <a:p>
            <a:pPr marL="0" indent="0" algn="just">
              <a:buNone/>
            </a:pPr>
            <a:r>
              <a:rPr lang="tr-TR" dirty="0" smtClean="0"/>
              <a:t>destekleyen </a:t>
            </a:r>
            <a:r>
              <a:rPr lang="tr-TR" dirty="0"/>
              <a:t>uygulama temelli bir meslek ve akademik disiplindir.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96104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tr-TR" sz="3000" dirty="0">
                <a:solidFill>
                  <a:prstClr val="black"/>
                </a:solidFill>
              </a:rPr>
              <a:t>Sosyal hizmet, </a:t>
            </a:r>
            <a:endParaRPr lang="tr-TR" sz="3000" dirty="0" smtClean="0">
              <a:solidFill>
                <a:prstClr val="black"/>
              </a:solidFill>
            </a:endParaRPr>
          </a:p>
          <a:p>
            <a:pPr algn="just"/>
            <a:r>
              <a:rPr lang="tr-TR" sz="3000" dirty="0" smtClean="0">
                <a:solidFill>
                  <a:prstClr val="black"/>
                </a:solidFill>
              </a:rPr>
              <a:t>sosyal </a:t>
            </a:r>
            <a:r>
              <a:rPr lang="tr-TR" sz="3000" dirty="0">
                <a:solidFill>
                  <a:prstClr val="black"/>
                </a:solidFill>
              </a:rPr>
              <a:t>adalet, </a:t>
            </a:r>
            <a:endParaRPr lang="tr-TR" sz="3000" dirty="0" smtClean="0">
              <a:solidFill>
                <a:prstClr val="black"/>
              </a:solidFill>
            </a:endParaRPr>
          </a:p>
          <a:p>
            <a:pPr algn="just"/>
            <a:r>
              <a:rPr lang="tr-TR" sz="3000" dirty="0" smtClean="0">
                <a:solidFill>
                  <a:prstClr val="black"/>
                </a:solidFill>
              </a:rPr>
              <a:t>insan </a:t>
            </a:r>
            <a:r>
              <a:rPr lang="tr-TR" sz="3000" dirty="0">
                <a:solidFill>
                  <a:prstClr val="black"/>
                </a:solidFill>
              </a:rPr>
              <a:t>hakları, </a:t>
            </a:r>
            <a:endParaRPr lang="tr-TR" sz="3000" dirty="0" smtClean="0">
              <a:solidFill>
                <a:prstClr val="black"/>
              </a:solidFill>
            </a:endParaRPr>
          </a:p>
          <a:p>
            <a:pPr algn="just"/>
            <a:r>
              <a:rPr lang="tr-TR" sz="3000" dirty="0" smtClean="0">
                <a:solidFill>
                  <a:prstClr val="black"/>
                </a:solidFill>
              </a:rPr>
              <a:t>ortak sorumluluk,</a:t>
            </a:r>
          </a:p>
          <a:p>
            <a:pPr algn="just"/>
            <a:r>
              <a:rPr lang="tr-TR" sz="3000" dirty="0" smtClean="0">
                <a:solidFill>
                  <a:prstClr val="black"/>
                </a:solidFill>
              </a:rPr>
              <a:t>farklılıklara </a:t>
            </a:r>
            <a:r>
              <a:rPr lang="tr-TR" sz="3000" dirty="0">
                <a:solidFill>
                  <a:prstClr val="black"/>
                </a:solidFill>
              </a:rPr>
              <a:t>saygı </a:t>
            </a:r>
            <a:endParaRPr lang="tr-TR" sz="3000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tr-TR" sz="3000" dirty="0" smtClean="0">
                <a:solidFill>
                  <a:prstClr val="black"/>
                </a:solidFill>
              </a:rPr>
              <a:t>ilkelerini </a:t>
            </a:r>
            <a:r>
              <a:rPr lang="tr-TR" sz="3000" dirty="0">
                <a:solidFill>
                  <a:prstClr val="black"/>
                </a:solidFill>
              </a:rPr>
              <a:t>merkeze alır.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195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prstClr val="black"/>
                </a:solidFill>
              </a:rPr>
              <a:t>Sosyal hizmet teorileri, </a:t>
            </a:r>
            <a:endParaRPr lang="tr-TR" dirty="0" smtClean="0">
              <a:solidFill>
                <a:prstClr val="black"/>
              </a:solidFill>
            </a:endParaRPr>
          </a:p>
          <a:p>
            <a:r>
              <a:rPr lang="tr-TR" dirty="0" smtClean="0">
                <a:solidFill>
                  <a:prstClr val="black"/>
                </a:solidFill>
              </a:rPr>
              <a:t>beşeri bilimler,</a:t>
            </a:r>
          </a:p>
          <a:p>
            <a:r>
              <a:rPr lang="tr-TR" dirty="0" smtClean="0">
                <a:solidFill>
                  <a:prstClr val="black"/>
                </a:solidFill>
              </a:rPr>
              <a:t>sosyal bilimler,</a:t>
            </a:r>
          </a:p>
          <a:p>
            <a:r>
              <a:rPr lang="tr-TR" dirty="0" smtClean="0">
                <a:solidFill>
                  <a:prstClr val="black"/>
                </a:solidFill>
              </a:rPr>
              <a:t>yerel </a:t>
            </a:r>
            <a:r>
              <a:rPr lang="tr-TR" dirty="0">
                <a:solidFill>
                  <a:prstClr val="black"/>
                </a:solidFill>
              </a:rPr>
              <a:t>bilgi ile desteklenen </a:t>
            </a:r>
            <a:endParaRPr lang="tr-TR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prstClr val="black"/>
                </a:solidFill>
              </a:rPr>
              <a:t>sosyal </a:t>
            </a:r>
            <a:r>
              <a:rPr lang="tr-TR" dirty="0">
                <a:solidFill>
                  <a:prstClr val="black"/>
                </a:solidFill>
              </a:rPr>
              <a:t>hizmet, </a:t>
            </a:r>
            <a:r>
              <a:rPr lang="tr-TR" u="sng" dirty="0">
                <a:solidFill>
                  <a:prstClr val="black"/>
                </a:solidFill>
              </a:rPr>
              <a:t>yaşam zorluklarıyla mücadele etmek ve iyilik halini geliştirmek için insanlarla ve yapılarla</a:t>
            </a:r>
            <a:r>
              <a:rPr lang="tr-TR" dirty="0">
                <a:solidFill>
                  <a:prstClr val="black"/>
                </a:solidFill>
              </a:rPr>
              <a:t> çalışır. </a:t>
            </a:r>
            <a:endParaRPr lang="tr-TR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prstClr val="black"/>
                </a:solidFill>
              </a:rPr>
              <a:t>Sosyal </a:t>
            </a:r>
            <a:r>
              <a:rPr lang="tr-TR" dirty="0">
                <a:solidFill>
                  <a:prstClr val="black"/>
                </a:solidFill>
              </a:rPr>
              <a:t>hizmetin bu tanımı ulusal ve/veya bölgesel düzeylerde geliştirilebilir.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620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F642FEB-F865-2746-912B-0FE0CAADD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pPr algn="l"/>
            <a:r>
              <a:rPr lang="tr-TR" b="1" dirty="0"/>
              <a:t>Sosyal </a:t>
            </a:r>
            <a:r>
              <a:rPr lang="tr-TR" b="1" dirty="0" smtClean="0"/>
              <a:t>Hizmetin Çalışma Alanları Nelerdir?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690234-54B8-614C-B174-AFDB0557E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Yoksulluk,</a:t>
            </a:r>
          </a:p>
          <a:p>
            <a:r>
              <a:rPr lang="tr-TR" dirty="0"/>
              <a:t>İşsizlik,</a:t>
            </a:r>
          </a:p>
          <a:p>
            <a:r>
              <a:rPr lang="tr-TR" dirty="0"/>
              <a:t>Göç,</a:t>
            </a:r>
          </a:p>
          <a:p>
            <a:r>
              <a:rPr lang="tr-TR" dirty="0"/>
              <a:t>Madde bağımlılığı,</a:t>
            </a:r>
          </a:p>
          <a:p>
            <a:r>
              <a:rPr lang="tr-TR" dirty="0"/>
              <a:t>Suçluluk,</a:t>
            </a:r>
          </a:p>
          <a:p>
            <a:r>
              <a:rPr lang="tr-TR" dirty="0"/>
              <a:t>Sokakta yaşayan çocuklar,</a:t>
            </a:r>
          </a:p>
          <a:p>
            <a:r>
              <a:rPr lang="tr-TR" dirty="0"/>
              <a:t>Korunmaya muhtaç çocuklar,</a:t>
            </a:r>
          </a:p>
          <a:p>
            <a:r>
              <a:rPr lang="tr-TR" dirty="0"/>
              <a:t>Yaşlılık,</a:t>
            </a:r>
          </a:p>
          <a:p>
            <a:r>
              <a:rPr lang="tr-TR" dirty="0"/>
              <a:t>İhmal ve istismar vakaları,</a:t>
            </a:r>
          </a:p>
          <a:p>
            <a:r>
              <a:rPr lang="tr-TR" dirty="0"/>
              <a:t>Engellilik ve</a:t>
            </a:r>
          </a:p>
          <a:p>
            <a:r>
              <a:rPr lang="tr-TR" dirty="0"/>
              <a:t>Hastalık gibi tüm sosyal sorunlar sosyal hizmetin çalışma alanına girer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SOSYAL HİZMETİN SINIRLARI SÜREKLİ GENİŞLEMEKTEDİR.</a:t>
            </a:r>
            <a:endParaRPr lang="tr-TR" b="1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1398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698BEB0-8497-C34D-8EF1-D0401C9B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FA8F4D-B864-DC40-9BF2-EB2A75F1C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/>
              <a:t>Bölümden mezun olacak öğrenciler </a:t>
            </a:r>
          </a:p>
          <a:p>
            <a:pPr marL="0" indent="0" algn="ctr">
              <a:buNone/>
            </a:pPr>
            <a:r>
              <a:rPr lang="tr-TR" b="1" dirty="0"/>
              <a:t>Sosyal Çalışmacı </a:t>
            </a:r>
            <a:r>
              <a:rPr lang="tr-TR" dirty="0"/>
              <a:t>kadro unvanıyla   kamu, özel kurum ve kuruluşlarında çalışabilmektedir.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78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A0A0AF7-93FE-9F47-830B-A8C2797B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2E7E2F-B6D6-EE47-9804-01E08F133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b="1" dirty="0"/>
              <a:t>Sosyal </a:t>
            </a:r>
            <a:r>
              <a:rPr lang="tr-TR" b="1" dirty="0" smtClean="0"/>
              <a:t>Çalışmacı</a:t>
            </a:r>
            <a:r>
              <a:rPr lang="tr-TR" dirty="0" smtClean="0"/>
              <a:t>; </a:t>
            </a:r>
          </a:p>
          <a:p>
            <a:pPr marL="0" indent="0" algn="just">
              <a:buNone/>
            </a:pPr>
            <a:r>
              <a:rPr lang="tr-TR" b="1" u="sng" dirty="0" smtClean="0">
                <a:solidFill>
                  <a:srgbClr val="FF0000"/>
                </a:solidFill>
              </a:rPr>
              <a:t>birey</a:t>
            </a:r>
            <a:r>
              <a:rPr lang="tr-TR" b="1" u="sng" dirty="0">
                <a:solidFill>
                  <a:srgbClr val="FF0000"/>
                </a:solidFill>
              </a:rPr>
              <a:t>, aile, grup ve toplumun </a:t>
            </a:r>
            <a:endParaRPr lang="tr-TR" b="1" u="sng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smtClean="0"/>
              <a:t>sorun </a:t>
            </a:r>
            <a:r>
              <a:rPr lang="tr-TR" dirty="0"/>
              <a:t>çözme ve baş etme kapasitelerini </a:t>
            </a:r>
            <a:r>
              <a:rPr lang="tr-TR" dirty="0" smtClean="0"/>
              <a:t>geliştirmek,</a:t>
            </a:r>
          </a:p>
          <a:p>
            <a:pPr algn="just"/>
            <a:r>
              <a:rPr lang="tr-TR" u="sng" dirty="0" err="1" smtClean="0"/>
              <a:t>psikososyal</a:t>
            </a:r>
            <a:r>
              <a:rPr lang="tr-TR" u="sng" dirty="0" smtClean="0"/>
              <a:t> işlevselliğini sağlamak</a:t>
            </a:r>
            <a:r>
              <a:rPr lang="tr-TR" dirty="0" smtClean="0"/>
              <a:t>, onarmak, korumak </a:t>
            </a:r>
            <a:r>
              <a:rPr lang="tr-TR" dirty="0"/>
              <a:t>ve </a:t>
            </a:r>
            <a:r>
              <a:rPr lang="tr-TR" dirty="0" smtClean="0"/>
              <a:t>geliştirmek; </a:t>
            </a:r>
          </a:p>
          <a:p>
            <a:pPr algn="just"/>
            <a:r>
              <a:rPr lang="tr-TR" u="sng" dirty="0" smtClean="0"/>
              <a:t>sosyal değişimi desteklemek</a:t>
            </a:r>
            <a:r>
              <a:rPr lang="tr-TR" dirty="0" smtClean="0"/>
              <a:t>; </a:t>
            </a:r>
          </a:p>
          <a:p>
            <a:pPr algn="just"/>
            <a:r>
              <a:rPr lang="tr-TR" dirty="0" smtClean="0"/>
              <a:t>sosyal </a:t>
            </a:r>
            <a:r>
              <a:rPr lang="tr-TR" dirty="0"/>
              <a:t>politika ve programların insan ihtiyaçlarının karşılanması amacıyla </a:t>
            </a:r>
            <a:r>
              <a:rPr lang="tr-TR" dirty="0" smtClean="0"/>
              <a:t>planlamak </a:t>
            </a:r>
            <a:r>
              <a:rPr lang="tr-TR" dirty="0"/>
              <a:t>ve uygulanmasının </a:t>
            </a:r>
            <a:r>
              <a:rPr lang="tr-TR" dirty="0" smtClean="0"/>
              <a:t>sağlamak</a:t>
            </a:r>
          </a:p>
          <a:p>
            <a:pPr algn="just"/>
            <a:r>
              <a:rPr lang="tr-TR" dirty="0" smtClean="0"/>
              <a:t>insan </a:t>
            </a:r>
            <a:r>
              <a:rPr lang="tr-TR" dirty="0"/>
              <a:t>davranışına ve sosyal sistemlere ilişkin teorilerden </a:t>
            </a:r>
            <a:r>
              <a:rPr lang="tr-TR" dirty="0" smtClean="0"/>
              <a:t>yararlanmak, </a:t>
            </a:r>
            <a:r>
              <a:rPr lang="tr-TR" dirty="0"/>
              <a:t>sosyal hizmete özgü yöntem ve </a:t>
            </a:r>
            <a:r>
              <a:rPr lang="tr-TR" dirty="0" smtClean="0"/>
              <a:t>teknikleri uygulamak,</a:t>
            </a:r>
          </a:p>
          <a:p>
            <a:pPr marL="0" indent="0" algn="just">
              <a:buNone/>
            </a:pPr>
            <a:r>
              <a:rPr lang="tr-TR" dirty="0" smtClean="0"/>
              <a:t>Mesleki sorumluluğun icabıdır.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495517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873</Words>
  <Application>Microsoft Office PowerPoint</Application>
  <PresentationFormat>Ekran Gösterisi (4:3)</PresentationFormat>
  <Paragraphs>121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Ofis Teması</vt:lpstr>
      <vt:lpstr>KIRKLARELİ ÜNİVERSİTESİ  SAĞLIK BİLİMLERİ FAKÜLTESİ  SOSYAL HİZMET BÖLÜMÜ</vt:lpstr>
      <vt:lpstr>Sosyal Hizmet Bölümü   Kırklareli Üniversitesi Sosyal Hizmet Bölümü, Sağlık Bilimleri Fakültesi’ne bağlı olarak açılmış ve öğretim elemanı kadrosunu tamamlayarak 2023-2024 güz dönemi itibariyle öğrenci alımına başlamıştır. Sizler de bizim ilk öğrencilerimiz olarak burada bulunuyorsunuz.   </vt:lpstr>
      <vt:lpstr>PowerPoint Sunusu</vt:lpstr>
      <vt:lpstr>Sosyal Hizmet Nedir?  </vt:lpstr>
      <vt:lpstr>PowerPoint Sunusu</vt:lpstr>
      <vt:lpstr>PowerPoint Sunusu</vt:lpstr>
      <vt:lpstr>Sosyal Hizmetin Çalışma Alanları Nelerdir?</vt:lpstr>
      <vt:lpstr>PowerPoint Sunusu</vt:lpstr>
      <vt:lpstr> </vt:lpstr>
      <vt:lpstr>İstihdam Alanları</vt:lpstr>
      <vt:lpstr>Amaç ve İlkeler</vt:lpstr>
      <vt:lpstr>PowerPoint Sunusu</vt:lpstr>
      <vt:lpstr>Misyon</vt:lpstr>
      <vt:lpstr>Vizyonumuz</vt:lpstr>
      <vt:lpstr>AKADEMİK KADROMUZ</vt:lpstr>
      <vt:lpstr>Dr. Öğr. Üyesi Hasan YENİÇIRAK (Bölüm Başkan Yardımcısı) </vt:lpstr>
      <vt:lpstr>  Arş. Gör. Burcu GENÇ ARSLAN </vt:lpstr>
      <vt:lpstr>  Arş. Gör. Sibel VURKUN ÇAVDAR </vt:lpstr>
      <vt:lpstr>Öğrenci Danışmanlığı</vt:lpstr>
      <vt:lpstr>Öğrenci Danışmanlığı</vt:lpstr>
      <vt:lpstr>PowerPoint Sunusu</vt:lpstr>
      <vt:lpstr>PowerPoint Sunusu</vt:lpstr>
      <vt:lpstr>PowerPoint Sunusu</vt:lpstr>
      <vt:lpstr>PowerPoint Sunusu</vt:lpstr>
      <vt:lpstr>PowerPoint Sunusu</vt:lpstr>
      <vt:lpstr>Sosyal Hizmet Uygulaması I Dersi Kapsamında Yapılacaklar</vt:lpstr>
      <vt:lpstr>Sosyal Hizmet Uygulaması II Dersi Kapsamında Yapılacaklar</vt:lpstr>
      <vt:lpstr>PowerPoint Sunusu</vt:lpstr>
      <vt:lpstr>Üniversitedeki sosyo-kültürel faaliyetler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KIRKLARELİ ÜNİVERSİTESİ SAĞLIK BİLİMLERİ FAKÜLTESİ SAĞLIK YÖNETİMİ BÖLÜMÜ</dc:title>
  <dc:creator>Negem11</dc:creator>
  <cp:lastModifiedBy>YASİNAKYILDIZ</cp:lastModifiedBy>
  <cp:revision>78</cp:revision>
  <dcterms:created xsi:type="dcterms:W3CDTF">2022-10-01T21:01:11Z</dcterms:created>
  <dcterms:modified xsi:type="dcterms:W3CDTF">2023-10-09T08:08:06Z</dcterms:modified>
</cp:coreProperties>
</file>